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 id="2147484577" r:id="rId6"/>
  </p:sldMasterIdLst>
  <p:notesMasterIdLst>
    <p:notesMasterId r:id="rId21"/>
  </p:notesMasterIdLst>
  <p:handoutMasterIdLst>
    <p:handoutMasterId r:id="rId22"/>
  </p:handoutMasterIdLst>
  <p:sldIdLst>
    <p:sldId id="1706" r:id="rId7"/>
    <p:sldId id="1605" r:id="rId8"/>
    <p:sldId id="4371" r:id="rId9"/>
    <p:sldId id="4378" r:id="rId10"/>
    <p:sldId id="1670" r:id="rId11"/>
    <p:sldId id="4373" r:id="rId12"/>
    <p:sldId id="4374" r:id="rId13"/>
    <p:sldId id="4375" r:id="rId14"/>
    <p:sldId id="4376" r:id="rId15"/>
    <p:sldId id="4382" r:id="rId16"/>
    <p:sldId id="4383" r:id="rId17"/>
    <p:sldId id="265"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71"/>
            <p14:sldId id="4378"/>
            <p14:sldId id="1670"/>
            <p14:sldId id="4373"/>
            <p14:sldId id="4374"/>
            <p14:sldId id="4375"/>
            <p14:sldId id="4376"/>
            <p14:sldId id="4382"/>
            <p14:sldId id="438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088" autoAdjust="0"/>
    <p:restoredTop sz="75206" autoAdjust="0"/>
  </p:normalViewPr>
  <p:slideViewPr>
    <p:cSldViewPr snapToGrid="0">
      <p:cViewPr varScale="1">
        <p:scale>
          <a:sx n="143" d="100"/>
          <a:sy n="143" d="100"/>
        </p:scale>
        <p:origin x="160" y="5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2/12/20 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2/12/20 2:26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en-US" dirty="0"/>
          </a:p>
          <a:p>
            <a:r>
              <a:rPr lang="en-US" dirty="0"/>
              <a:t>In this module, you’ll learn how to secure a web API with Microsoft identity and how to call it from another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new method that's added to the current `</a:t>
            </a:r>
            <a:r>
              <a:rPr lang="en-US" dirty="0" err="1"/>
              <a:t>HttpContext</a:t>
            </a:r>
            <a:r>
              <a:rPr lang="en-US" dirty="0"/>
              <a:t>` is used within your controller's methods to first verify the current request includes the necessary permissions. If it doesn't, it throws an error. Otherwise, it will continue and execute the desired result.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9034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2/12/20 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register an Azure AD application to use in securing a custom web API.</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 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en-US" dirty="0"/>
          </a:p>
          <a:p>
            <a:r>
              <a:rPr lang="en-US" dirty="0"/>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p>
          <a:p>
            <a:endParaRPr lang="en-US" dirty="0"/>
          </a:p>
          <a:p>
            <a:r>
              <a:rPr lang="en-US" dirty="0"/>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p>
          <a:p>
            <a:endParaRPr lang="en-US" dirty="0"/>
          </a:p>
          <a:p>
            <a:r>
              <a:rPr lang="en-US" dirty="0"/>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2:43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76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securing an app with Microsoft identity, you need to think about who will access the app.</a:t>
            </a:r>
          </a:p>
          <a:p>
            <a:endParaRPr lang="en-US" dirty="0"/>
          </a:p>
          <a:p>
            <a:r>
              <a:rPr lang="en-US" dirty="0"/>
              <a:t>Will the users of your app be employees in your tenancy, partners in a business-to-business (B2B) scenario, customers in a business-to-customer (B2C) scenario?</a:t>
            </a:r>
          </a:p>
          <a:p>
            <a:endParaRPr lang="en-US" dirty="0"/>
          </a:p>
          <a:p>
            <a:r>
              <a:rPr lang="en-US" dirty="0"/>
              <a:t>Or is the primary use case one where you've created a web API, secured using Microsoft identity, that's primarily called by other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2/12/20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p>
          <a:p>
            <a:endParaRPr lang="en-US" dirty="0"/>
          </a:p>
          <a:p>
            <a:r>
              <a:rPr lang="en-US" dirty="0"/>
              <a:t>The first option, **on behalf of**, is when a user authenticates and uses an application that will then make a request, *on behalf of the user*, to the secured web API. In this scenario, the app will request an access token using the app's credentials and the user's access token to obtain a new access token. This new access token is used to access the web API.</a:t>
            </a:r>
          </a:p>
          <a:p>
            <a:endParaRPr lang="en-US" dirty="0"/>
          </a:p>
          <a:p>
            <a:r>
              <a:rPr lang="en-US" dirty="0"/>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p>
          <a:p>
            <a:endParaRPr lang="en-US" dirty="0"/>
          </a:p>
          <a:p>
            <a:r>
              <a:rPr lang="en-US" dirty="0"/>
              <a:t>But, before you can build applications that implement either the on behalf of or daemon scenarios, you must first create and secure the web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0101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a web API with Microsoft identity that can be called by other applications involves two main tasks:</a:t>
            </a:r>
          </a:p>
          <a:p>
            <a:endParaRPr lang="en-US" dirty="0"/>
          </a:p>
          <a:p>
            <a:r>
              <a:rPr lang="en-US" dirty="0"/>
              <a:t>- Register &amp; configure an Azure AD application</a:t>
            </a:r>
          </a:p>
          <a:p>
            <a:r>
              <a:rPr lang="en-US" dirty="0"/>
              <a:t>- Code the web API project, configured to support Microsoft identity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892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register the app in Azure AD using the Azure AD admin center located at https://</a:t>
            </a:r>
            <a:r>
              <a:rPr lang="en-US" dirty="0" err="1"/>
              <a:t>aad.portal.azure.com</a:t>
            </a:r>
            <a:r>
              <a:rPr lang="en-US" dirty="0"/>
              <a:t>.</a:t>
            </a:r>
          </a:p>
          <a:p>
            <a:endParaRPr lang="en-US" dirty="0"/>
          </a:p>
          <a:p>
            <a:r>
              <a:rPr lang="en-US" dirty="0"/>
              <a:t>Once the app is registered, you can then define the delegated permissions, also called *scopes*, your API exposes. Scopes can be granted to users or applications depending on the scenario.</a:t>
            </a:r>
          </a:p>
          <a:p>
            <a:endParaRPr lang="en-US" dirty="0"/>
          </a:p>
          <a:p>
            <a:r>
              <a:rPr lang="en-US" dirty="0"/>
              <a:t>You then will write the business logic within your web API to determine what is allowed or prohibited based on the scopes listed in the access token received in the HTTP request.</a:t>
            </a:r>
          </a:p>
          <a:p>
            <a:endParaRPr lang="en-US" dirty="0"/>
          </a:p>
          <a:p>
            <a:r>
              <a:rPr lang="en-US" dirty="0"/>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p>
          <a:p>
            <a:endParaRPr lang="en-US" dirty="0"/>
          </a:p>
          <a:p>
            <a:r>
              <a:rPr lang="en-US" dirty="0"/>
              <a:t>After registering the app in the Azure AD admin center, make a copy of the tenant ID and the client ID of the app. You'll need these values when you create configure the web API project.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2:58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3932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existing **</a:t>
            </a:r>
            <a:r>
              <a:rPr lang="en-US" dirty="0" err="1"/>
              <a:t>Startup.cs</a:t>
            </a:r>
            <a:r>
              <a:rPr lang="en-US" dirty="0"/>
              <a:t>** file to configure the authentication settings for the web API. Update the `</a:t>
            </a:r>
            <a:r>
              <a:rPr lang="en-US" dirty="0" err="1"/>
              <a:t>ConfigureServices</a:t>
            </a:r>
            <a:r>
              <a:rPr lang="en-US" dirty="0"/>
              <a:t>()` method in the `Startup` class in the root of the project to contain the following code.</a:t>
            </a:r>
          </a:p>
          <a:p>
            <a:endParaRPr lang="en-US" dirty="0"/>
          </a:p>
          <a:p>
            <a:r>
              <a:rPr lang="en-US" dirty="0"/>
              <a:t>In this </a:t>
            </a:r>
            <a:r>
              <a:rPr lang="en-US" dirty="0" err="1"/>
              <a:t>ocde</a:t>
            </a:r>
            <a:r>
              <a:rPr lang="en-US" dirty="0"/>
              <a:t>, the “options” object is initialized by loading the project’s </a:t>
            </a:r>
            <a:r>
              <a:rPr lang="en-US" dirty="0" err="1"/>
              <a:t>appsettings.json</a:t>
            </a:r>
            <a:r>
              <a:rPr lang="en-US" dirty="0"/>
              <a:t> file. This file contains properties for the Azure AD registered app’s tenant ID &amp; client ID.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8248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the controllers, or endpoints, for your web API, you'll need to make sure the current request has the necessary permissions, or scopes, granted to it.</a:t>
            </a:r>
          </a:p>
          <a:p>
            <a:endParaRPr lang="en-US" dirty="0"/>
          </a:p>
          <a:p>
            <a:r>
              <a:rPr lang="en-US" dirty="0"/>
              <a:t>This can be done using a static class that contains a single method. The following `</a:t>
            </a:r>
            <a:r>
              <a:rPr lang="en-US" dirty="0" err="1"/>
              <a:t>ScopeValidator</a:t>
            </a:r>
            <a:r>
              <a:rPr lang="en-US" dirty="0"/>
              <a:t>` class has a method `</a:t>
            </a:r>
            <a:r>
              <a:rPr lang="en-US" dirty="0" err="1"/>
              <a:t>VerifyUserHasAnyAcceptedScope</a:t>
            </a:r>
            <a:r>
              <a:rPr lang="en-US" dirty="0"/>
              <a:t>()` that will check if the current request's included access token contains a specified scope. It returns a </a:t>
            </a:r>
            <a:r>
              <a:rPr lang="en-US" dirty="0" err="1"/>
              <a:t>boolean</a:t>
            </a:r>
            <a:r>
              <a:rPr lang="en-US" dirty="0"/>
              <a:t> value if the desired scope is or isn't present.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2/12/20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89745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hemeOverride" Target="../theme/themeOverride1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3.xml"/><Relationship Id="rId1" Type="http://schemas.openxmlformats.org/officeDocument/2006/relationships/themeOverride" Target="../theme/themeOverride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41813" y="1201648"/>
            <a:ext cx="11837321" cy="5501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879111DE-B006-4BB2-9BD0-8D5712D8C2A9}"/>
              </a:ext>
            </a:extLst>
          </p:cNvPr>
          <p:cNvSpPr/>
          <p:nvPr userDrawn="1"/>
        </p:nvSpPr>
        <p:spPr bwMode="white">
          <a:xfrm>
            <a:off x="595915" y="1968317"/>
            <a:ext cx="6810209" cy="1257314"/>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Microsoft Identity platform </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3672" b="0" i="0" u="none" strike="noStrike" kern="1200" cap="none" normalizeH="0" baseline="0" noProof="0">
                <a:ln w="3175">
                  <a:noFill/>
                </a:ln>
                <a:solidFill>
                  <a:schemeClr val="tx1"/>
                </a:solidFill>
                <a:effectLst/>
                <a:uLnTx/>
                <a:uFillTx/>
                <a:latin typeface="Segoe UI Semibold"/>
                <a:ea typeface="+mn-ea"/>
                <a:cs typeface="Segoe UI" pitchFamily="34" charset="0"/>
              </a:rPr>
              <a:t>Developer training</a:t>
            </a:r>
          </a:p>
        </p:txBody>
      </p:sp>
    </p:spTree>
    <p:extLst>
      <p:ext uri="{BB962C8B-B14F-4D97-AF65-F5344CB8AC3E}">
        <p14:creationId xmlns:p14="http://schemas.microsoft.com/office/powerpoint/2010/main" val="94257319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49"/>
            <a:ext cx="2745604" cy="565027"/>
          </a:xfrm>
          <a:solidFill>
            <a:schemeClr val="bg1">
              <a:alpha val="75000"/>
            </a:schemeClr>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solidFill>
                  <a:schemeClr val="tx1"/>
                </a:solidFill>
                <a:latin typeface="+mj-lt"/>
                <a:ea typeface="+mn-ea"/>
                <a:cs typeface="Segoe UI Semilight" panose="020B0402040204020203" pitchFamily="34" charset="0"/>
              </a:defRPr>
            </a:lvl1pPr>
          </a:lstStyle>
          <a:p>
            <a:pPr lvl="0"/>
            <a:r>
              <a:rPr lang="en-US">
                <a:latin typeface="+mj-lt"/>
              </a:rPr>
              <a:t>Microsoft Identity Developer training</a:t>
            </a:r>
            <a:endParaRPr lang="en-US"/>
          </a:p>
        </p:txBody>
      </p:sp>
    </p:spTree>
    <p:extLst>
      <p:ext uri="{BB962C8B-B14F-4D97-AF65-F5344CB8AC3E}">
        <p14:creationId xmlns:p14="http://schemas.microsoft.com/office/powerpoint/2010/main" val="3955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solidFill>
                  <a:schemeClr val="tx1"/>
                </a:solidFill>
              </a:defRPr>
            </a:lvl1pPr>
            <a:lvl2pPr marL="233149" indent="0">
              <a:buNone/>
              <a:defRPr>
                <a:solidFill>
                  <a:schemeClr val="tx1"/>
                </a:solidFill>
              </a:defRPr>
            </a:lvl2pPr>
            <a:lvl3pPr marL="466298" indent="0">
              <a:buNone/>
              <a:defRPr>
                <a:solidFill>
                  <a:schemeClr val="tx1"/>
                </a:solidFill>
              </a:defRPr>
            </a:lvl3pPr>
            <a:lvl4pPr marL="699447" indent="0">
              <a:buNone/>
              <a:defRPr>
                <a:solidFill>
                  <a:schemeClr val="tx1"/>
                </a:solidFill>
              </a:defRPr>
            </a:lvl4pPr>
            <a:lvl5pPr marL="93259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1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95915" y="1464074"/>
            <a:ext cx="11239464" cy="16448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78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tx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tx1"/>
                </a:solidFill>
              </a:defRPr>
            </a:lvl2pPr>
            <a:lvl3pPr marL="459822" indent="0">
              <a:buFont typeface="Wingdings" panose="05000000000000000000" pitchFamily="2" charset="2"/>
              <a:buNone/>
              <a:tabLst/>
              <a:defRPr sz="1632" b="0">
                <a:solidFill>
                  <a:schemeClr val="tx1"/>
                </a:solidFill>
              </a:defRPr>
            </a:lvl3pPr>
            <a:lvl4pPr marL="665446" indent="0">
              <a:buFont typeface="Wingdings" panose="05000000000000000000" pitchFamily="2" charset="2"/>
              <a:buNone/>
              <a:defRPr sz="1428" b="0">
                <a:solidFill>
                  <a:schemeClr val="tx1"/>
                </a:solidFill>
              </a:defRPr>
            </a:lvl4pPr>
            <a:lvl5pPr marL="871071" indent="0">
              <a:buFont typeface="Wingdings" panose="05000000000000000000" pitchFamily="2" charset="2"/>
              <a:buNone/>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94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solidFill>
                  <a:schemeClr val="tx1"/>
                </a:solidFill>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solidFill>
                  <a:schemeClr val="tx1"/>
                </a:solidFill>
              </a:defRPr>
            </a:lvl2pPr>
            <a:lvl3pPr marL="652494" indent="-192672">
              <a:buFont typeface="Wingdings" panose="05000000000000000000" pitchFamily="2" charset="2"/>
              <a:buChar char=""/>
              <a:tabLst/>
              <a:defRPr sz="1632" b="0">
                <a:solidFill>
                  <a:schemeClr val="tx1"/>
                </a:solidFill>
              </a:defRPr>
            </a:lvl3pPr>
            <a:lvl4pPr marL="845166" indent="-179720">
              <a:buFont typeface="Wingdings" panose="05000000000000000000" pitchFamily="2" charset="2"/>
              <a:buChar char=""/>
              <a:defRPr sz="1428" b="0">
                <a:solidFill>
                  <a:schemeClr val="tx1"/>
                </a:solidFill>
              </a:defRPr>
            </a:lvl4pPr>
            <a:lvl5pPr marL="1044314" indent="-173243">
              <a:buFont typeface="Wingdings" panose="05000000000000000000" pitchFamily="2" charset="2"/>
              <a:buChar char=""/>
              <a:tabLst/>
              <a:defRPr sz="1428"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5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76283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4087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solidFill>
                  <a:schemeClr val="tx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924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78303" y="323546"/>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solidFill>
                  <a:schemeClr val="tx1"/>
                </a:soli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solidFill>
                  <a:schemeClr val="tx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98699810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solidFill>
                    <a:schemeClr val="tx1"/>
                  </a:solidFill>
                </a:endParaRPr>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solidFill>
                    <a:schemeClr val="tx1"/>
                  </a:solidFill>
                </a:endParaRPr>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solidFill>
                  <a:schemeClr val="tx1"/>
                </a:soli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245961" y="205158"/>
            <a:ext cx="7019808" cy="6397076"/>
          </a:xfrm>
          <a:blipFill>
            <a:blip r:embed="rId3"/>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3931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72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685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4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98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343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94060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269F-3CCD-43E8-84BF-182EE4A5F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8DB78B-8544-4098-B4CD-F265E99B6E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59CF-7D2E-4763-B1C4-676B9EB354CF}"/>
              </a:ext>
            </a:extLst>
          </p:cNvPr>
          <p:cNvSpPr>
            <a:spLocks noGrp="1"/>
          </p:cNvSpPr>
          <p:nvPr>
            <p:ph type="dt" sz="half" idx="10"/>
          </p:nvPr>
        </p:nvSpPr>
        <p:spPr/>
        <p:txBody>
          <a:bodyPr/>
          <a:lstStyle/>
          <a:p>
            <a:fld id="{5BBBFC60-810B-4542-97B2-C9FF55404F33}" type="datetimeFigureOut">
              <a:rPr lang="en-US" smtClean="0"/>
              <a:t>2/12/20</a:t>
            </a:fld>
            <a:endParaRPr lang="en-US"/>
          </a:p>
        </p:txBody>
      </p:sp>
      <p:sp>
        <p:nvSpPr>
          <p:cNvPr id="5" name="Footer Placeholder 4">
            <a:extLst>
              <a:ext uri="{FF2B5EF4-FFF2-40B4-BE49-F238E27FC236}">
                <a16:creationId xmlns:a16="http://schemas.microsoft.com/office/drawing/2014/main" id="{ECB681C4-5600-491B-BF4F-E5B81A9C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93A1A-6F60-435C-8470-2CA6022EAB7D}"/>
              </a:ext>
            </a:extLst>
          </p:cNvPr>
          <p:cNvSpPr>
            <a:spLocks noGrp="1"/>
          </p:cNvSpPr>
          <p:nvPr>
            <p:ph type="sldNum" sz="quarter" idx="12"/>
          </p:nvPr>
        </p:nvSpPr>
        <p:spPr/>
        <p:txBody>
          <a:bodyPr/>
          <a:lstStyle/>
          <a:p>
            <a:fld id="{804555D8-98CA-4485-9AD6-4E517E653D41}" type="slidenum">
              <a:rPr lang="en-US" smtClean="0"/>
              <a:t>‹#›</a:t>
            </a:fld>
            <a:endParaRPr lang="en-US"/>
          </a:p>
        </p:txBody>
      </p:sp>
    </p:spTree>
    <p:extLst>
      <p:ext uri="{BB962C8B-B14F-4D97-AF65-F5344CB8AC3E}">
        <p14:creationId xmlns:p14="http://schemas.microsoft.com/office/powerpoint/2010/main" val="383435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7.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6611480"/>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554662" cy="1828800"/>
          </a:xfrm>
        </p:spPr>
        <p:txBody>
          <a:bodyPr/>
          <a:lstStyle/>
          <a:p>
            <a:r>
              <a:rPr lang="en-US" dirty="0"/>
              <a:t>Secure custom APIs with 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Add support to validate the current request has the necessary scopes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192214"/>
            <a:ext cx="11533187" cy="5504584"/>
          </a:xfrm>
        </p:spPr>
        <p:txBody>
          <a:bodyPr/>
          <a:lstStyle/>
          <a:p>
            <a:r>
              <a:rPr lang="en-US" sz="1400" dirty="0">
                <a:latin typeface="Courier New" panose="02070309020205020404" pitchFamily="49" charset="0"/>
                <a:cs typeface="Courier New" panose="02070309020205020404" pitchFamily="49" charset="0"/>
              </a:rPr>
              <a:t>public static class </a:t>
            </a:r>
            <a:r>
              <a:rPr lang="en-US" sz="1400" dirty="0" err="1">
                <a:latin typeface="Courier New" panose="02070309020205020404" pitchFamily="49" charset="0"/>
                <a:cs typeface="Courier New" panose="02070309020205020404" pitchFamily="49" charset="0"/>
              </a:rPr>
              <a:t>ScopeValidator</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public static void </a:t>
            </a:r>
            <a:r>
              <a:rPr lang="en-US" sz="1400" dirty="0" err="1">
                <a:latin typeface="Courier New" panose="02070309020205020404" pitchFamily="49" charset="0"/>
                <a:cs typeface="Courier New" panose="02070309020205020404" pitchFamily="49" charset="0"/>
              </a:rPr>
              <a:t>VerifyUserHasAnyAcceptedScope</a:t>
            </a:r>
            <a:r>
              <a:rPr lang="en-US" sz="1400" dirty="0">
                <a:latin typeface="Courier New" panose="02070309020205020404" pitchFamily="49" charset="0"/>
                <a:cs typeface="Courier New" panose="02070309020205020404" pitchFamily="49" charset="0"/>
              </a:rPr>
              <a:t>(this </a:t>
            </a:r>
            <a:r>
              <a:rPr lang="en-US" sz="1400" dirty="0" err="1">
                <a:latin typeface="Courier New" panose="02070309020205020404" pitchFamily="49" charset="0"/>
                <a:cs typeface="Courier New" panose="02070309020205020404" pitchFamily="49" charset="0"/>
              </a:rPr>
              <a:t>HttpContext</a:t>
            </a:r>
            <a:r>
              <a:rPr lang="en-US" sz="1400" dirty="0">
                <a:latin typeface="Courier New" panose="02070309020205020404" pitchFamily="49" charset="0"/>
                <a:cs typeface="Courier New" panose="02070309020205020404" pitchFamily="49" charset="0"/>
              </a:rPr>
              <a:t> context,</a:t>
            </a:r>
          </a:p>
          <a:p>
            <a:r>
              <a:rPr lang="en-US" sz="1400" dirty="0">
                <a:latin typeface="Courier New" panose="02070309020205020404" pitchFamily="49" charset="0"/>
                <a:cs typeface="Courier New" panose="02070309020205020404" pitchFamily="49" charset="0"/>
              </a:rPr>
              <a:t>                                                    params string[] </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 == null) {</a:t>
            </a:r>
          </a:p>
          <a:p>
            <a:r>
              <a:rPr lang="en-US" sz="1400" dirty="0">
                <a:latin typeface="Courier New" panose="02070309020205020404" pitchFamily="49" charset="0"/>
                <a:cs typeface="Courier New" panose="02070309020205020404" pitchFamily="49" charset="0"/>
              </a:rPr>
              <a:t>      throw new </a:t>
            </a:r>
            <a:r>
              <a:rPr lang="en-US" sz="1400" dirty="0" err="1">
                <a:latin typeface="Courier New" panose="02070309020205020404" pitchFamily="49" charset="0"/>
                <a:cs typeface="Courier New" panose="02070309020205020404" pitchFamily="49" charset="0"/>
              </a:rPr>
              <a:t>ArgumentNullException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nameof</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Claim </a:t>
            </a:r>
            <a:r>
              <a:rPr lang="en-US" sz="1400" dirty="0" err="1">
                <a:latin typeface="Courier New" panose="02070309020205020404" pitchFamily="49" charset="0"/>
                <a:cs typeface="Courier New" panose="02070309020205020404" pitchFamily="49" charset="0"/>
              </a:rPr>
              <a:t>scopeClaim</a:t>
            </a:r>
            <a:r>
              <a:rPr lang="en-US" sz="1400" dirty="0">
                <a:latin typeface="Courier New" panose="02070309020205020404" pitchFamily="49" charset="0"/>
                <a:cs typeface="Courier New" panose="02070309020205020404" pitchFamily="49" charset="0"/>
              </a:rPr>
              <a:t> = context?.User?.</a:t>
            </a:r>
            <a:r>
              <a:rPr lang="en-US" sz="1400" dirty="0" err="1">
                <a:latin typeface="Courier New" panose="02070309020205020404" pitchFamily="49" charset="0"/>
                <a:cs typeface="Courier New" panose="02070309020205020404" pitchFamily="49" charset="0"/>
              </a:rPr>
              <a:t>FindFirst</a:t>
            </a:r>
            <a:r>
              <a:rPr lang="en-US" sz="1400" dirty="0">
                <a:latin typeface="Courier New" panose="02070309020205020404" pitchFamily="49" charset="0"/>
                <a:cs typeface="Courier New" panose="02070309020205020404" pitchFamily="49" charset="0"/>
              </a:rPr>
              <a:t>("http://</a:t>
            </a:r>
            <a:r>
              <a:rPr lang="en-US" sz="1400" dirty="0" err="1">
                <a:latin typeface="Courier New" panose="02070309020205020404" pitchFamily="49" charset="0"/>
                <a:cs typeface="Courier New" panose="02070309020205020404" pitchFamily="49" charset="0"/>
              </a:rPr>
              <a:t>schemas.microsoft.com</a:t>
            </a:r>
            <a:r>
              <a:rPr lang="en-US" sz="1400" dirty="0">
                <a:latin typeface="Courier New" panose="02070309020205020404" pitchFamily="49" charset="0"/>
                <a:cs typeface="Courier New" panose="02070309020205020404" pitchFamily="49" charset="0"/>
              </a:rPr>
              <a:t>/identity/claims/scope");</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scopeClaim</a:t>
            </a:r>
            <a:r>
              <a:rPr lang="en-US" sz="1400" dirty="0">
                <a:latin typeface="Courier New" panose="02070309020205020404" pitchFamily="49" charset="0"/>
                <a:cs typeface="Courier New" panose="02070309020205020404" pitchFamily="49" charset="0"/>
              </a:rPr>
              <a:t> == null || !</a:t>
            </a:r>
            <a:r>
              <a:rPr lang="en-US" sz="1400" dirty="0" err="1">
                <a:latin typeface="Courier New" panose="02070309020205020404" pitchFamily="49" charset="0"/>
                <a:cs typeface="Courier New" panose="02070309020205020404" pitchFamily="49" charset="0"/>
              </a:rPr>
              <a:t>scopeClaim.Value.Split</a:t>
            </a:r>
            <a:r>
              <a:rPr lang="en-US" sz="1400" dirty="0">
                <a:latin typeface="Courier New" panose="02070309020205020404" pitchFamily="49" charset="0"/>
                <a:cs typeface="Courier New" panose="02070309020205020404" pitchFamily="49" charset="0"/>
              </a:rPr>
              <a:t>(' ').Intersect(</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).Any())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context.Response.StatusCode</a:t>
            </a:r>
            <a:r>
              <a:rPr lang="en-US" sz="1400" dirty="0">
                <a:latin typeface="Courier New" panose="02070309020205020404" pitchFamily="49" charset="0"/>
                <a:cs typeface="Courier New" panose="02070309020205020404" pitchFamily="49" charset="0"/>
              </a:rPr>
              <a:t> = (int)</a:t>
            </a:r>
            <a:r>
              <a:rPr lang="en-US" sz="1400" dirty="0" err="1">
                <a:latin typeface="Courier New" panose="02070309020205020404" pitchFamily="49" charset="0"/>
                <a:cs typeface="Courier New" panose="02070309020205020404" pitchFamily="49" charset="0"/>
              </a:rPr>
              <a:t>HttpStatusCode.Unauthorized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string message = $"The 'scope' claim does not contain scopes '{</a:t>
            </a:r>
            <a:r>
              <a:rPr lang="en-US" sz="1400" dirty="0" err="1">
                <a:latin typeface="Courier New" panose="02070309020205020404" pitchFamily="49" charset="0"/>
                <a:cs typeface="Courier New" panose="02070309020205020404" pitchFamily="49" charset="0"/>
              </a:rPr>
              <a:t>string.Join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acceptedScopes</a:t>
            </a:r>
            <a:r>
              <a:rPr lang="en-US" sz="1400" dirty="0">
                <a:latin typeface="Courier New" panose="02070309020205020404" pitchFamily="49" charset="0"/>
                <a:cs typeface="Courier New" panose="02070309020205020404" pitchFamily="49" charset="0"/>
              </a:rPr>
              <a:t>)}' or was not found";</a:t>
            </a:r>
          </a:p>
          <a:p>
            <a:r>
              <a:rPr lang="en-US" sz="1400" dirty="0">
                <a:latin typeface="Courier New" panose="02070309020205020404" pitchFamily="49" charset="0"/>
                <a:cs typeface="Courier New" panose="02070309020205020404" pitchFamily="49" charset="0"/>
              </a:rPr>
              <a:t>      throw new </a:t>
            </a:r>
            <a:r>
              <a:rPr lang="en-US" sz="1400" dirty="0" err="1">
                <a:latin typeface="Courier New" panose="02070309020205020404" pitchFamily="49" charset="0"/>
                <a:cs typeface="Courier New" panose="02070309020205020404" pitchFamily="49" charset="0"/>
              </a:rPr>
              <a:t>HttpRequestException</a:t>
            </a:r>
            <a:r>
              <a:rPr lang="en-US" sz="1400" dirty="0">
                <a:latin typeface="Courier New" panose="02070309020205020404" pitchFamily="49" charset="0"/>
                <a:cs typeface="Courier New" panose="02070309020205020404" pitchFamily="49" charset="0"/>
              </a:rPr>
              <a:t>(message);</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468637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Validate scope within controllers, prior to performing the request action</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2168524"/>
            <a:ext cx="11533187" cy="2322794"/>
          </a:xfrm>
        </p:spPr>
        <p:txBody>
          <a:bodyPr/>
          <a:lstStyle/>
          <a:p>
            <a:r>
              <a:rPr lang="en-US" sz="1400" dirty="0">
                <a:latin typeface="Courier New" panose="02070309020205020404" pitchFamily="49" charset="0"/>
                <a:cs typeface="Courier New" panose="02070309020205020404" pitchFamily="49" charset="0"/>
              </a:rPr>
              <a:t>public List&lt;Product&gt; </a:t>
            </a:r>
            <a:r>
              <a:rPr lang="en-US" sz="1400" dirty="0" err="1">
                <a:latin typeface="Courier New" panose="02070309020205020404" pitchFamily="49" charset="0"/>
                <a:cs typeface="Courier New" panose="02070309020205020404" pitchFamily="49" charset="0"/>
              </a:rPr>
              <a:t>GetAllProducts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HttpContext.VerifyUserHasAnyAcceptedScope</a:t>
            </a:r>
            <a:r>
              <a:rPr lang="en-US" sz="1400" dirty="0">
                <a:latin typeface="Courier New" panose="02070309020205020404" pitchFamily="49" charset="0"/>
                <a:cs typeface="Courier New" panose="02070309020205020404" pitchFamily="49" charset="0"/>
              </a:rPr>
              <a:t>(new string[] { "</a:t>
            </a:r>
            <a:r>
              <a:rPr lang="en-US" sz="1400" dirty="0" err="1">
                <a:latin typeface="Courier New" panose="02070309020205020404" pitchFamily="49" charset="0"/>
                <a:cs typeface="Courier New" panose="02070309020205020404" pitchFamily="49" charset="0"/>
              </a:rPr>
              <a:t>Product.Read</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data.Products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981289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Plan for secure web APIs</a:t>
            </a:r>
          </a:p>
          <a:p>
            <a:pPr>
              <a:spcBef>
                <a:spcPts val="1200"/>
              </a:spcBef>
            </a:pPr>
            <a:endParaRPr lang="en-US" sz="2000" dirty="0"/>
          </a:p>
          <a:p>
            <a:pPr>
              <a:spcBef>
                <a:spcPts val="1200"/>
              </a:spcBef>
            </a:pPr>
            <a:r>
              <a:rPr lang="en-US" sz="2000" dirty="0"/>
              <a:t>Create Microsoft identity-secured web APIs</a:t>
            </a:r>
          </a:p>
          <a:p>
            <a:pPr>
              <a:spcBef>
                <a:spcPts val="1200"/>
              </a:spcBef>
            </a:pPr>
            <a:endParaRPr lang="en-US" sz="2000" dirty="0"/>
          </a:p>
          <a:p>
            <a:pPr>
              <a:spcBef>
                <a:spcPts val="1200"/>
              </a:spcBef>
            </a:pPr>
            <a:r>
              <a:rPr lang="en-US" sz="2000" dirty="0"/>
              <a:t>Register Azure AD apps</a:t>
            </a:r>
          </a:p>
          <a:p>
            <a:pPr>
              <a:spcBef>
                <a:spcPts val="1200"/>
              </a:spcBef>
            </a:pPr>
            <a:endParaRPr lang="en-US" sz="2000" dirty="0"/>
          </a:p>
          <a:p>
            <a:pPr>
              <a:spcBef>
                <a:spcPts val="1200"/>
              </a:spcBef>
            </a:pPr>
            <a:r>
              <a:rPr lang="en-US" sz="2000" dirty="0"/>
              <a:t>Developing secured web APIs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Securing web APIs with Microsoft identity</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1046440"/>
          </a:xfrm>
        </p:spPr>
        <p:txBody>
          <a:bodyPr/>
          <a:lstStyle/>
          <a:p>
            <a:r>
              <a:rPr lang="en-US" dirty="0"/>
              <a:t>Secure custom web APIs to protect LOB systems from custom apps</a:t>
            </a:r>
          </a:p>
          <a:p>
            <a:endParaRPr lang="en-US" dirty="0"/>
          </a:p>
          <a:p>
            <a:endParaRPr lang="en-US" dirty="0"/>
          </a:p>
        </p:txBody>
      </p:sp>
      <p:pic>
        <p:nvPicPr>
          <p:cNvPr id="5" name="Picture 4">
            <a:extLst>
              <a:ext uri="{FF2B5EF4-FFF2-40B4-BE49-F238E27FC236}">
                <a16:creationId xmlns:a16="http://schemas.microsoft.com/office/drawing/2014/main" id="{96BBDEAB-700B-114C-800B-D5264A29C6E7}"/>
              </a:ext>
            </a:extLst>
          </p:cNvPr>
          <p:cNvPicPr>
            <a:picLocks noChangeAspect="1"/>
          </p:cNvPicPr>
          <p:nvPr/>
        </p:nvPicPr>
        <p:blipFill>
          <a:blip r:embed="rId3"/>
          <a:stretch>
            <a:fillRect/>
          </a:stretch>
        </p:blipFill>
        <p:spPr>
          <a:xfrm>
            <a:off x="2408237" y="2653346"/>
            <a:ext cx="7620000" cy="3708400"/>
          </a:xfrm>
          <a:prstGeom prst="rect">
            <a:avLst/>
          </a:prstGeom>
        </p:spPr>
      </p:pic>
    </p:spTree>
    <p:extLst>
      <p:ext uri="{BB962C8B-B14F-4D97-AF65-F5344CB8AC3E}">
        <p14:creationId xmlns:p14="http://schemas.microsoft.com/office/powerpoint/2010/main" val="26955320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6D1B5-3DAA-D248-B827-5B0B77312EA2}"/>
              </a:ext>
            </a:extLst>
          </p:cNvPr>
          <p:cNvSpPr>
            <a:spLocks noGrp="1"/>
          </p:cNvSpPr>
          <p:nvPr>
            <p:ph type="title"/>
          </p:nvPr>
        </p:nvSpPr>
        <p:spPr/>
        <p:txBody>
          <a:bodyPr/>
          <a:lstStyle/>
          <a:p>
            <a:r>
              <a:rPr lang="en-US" dirty="0"/>
              <a:t>Plan for secure web APIs</a:t>
            </a:r>
          </a:p>
        </p:txBody>
      </p:sp>
    </p:spTree>
    <p:extLst>
      <p:ext uri="{BB962C8B-B14F-4D97-AF65-F5344CB8AC3E}">
        <p14:creationId xmlns:p14="http://schemas.microsoft.com/office/powerpoint/2010/main" val="2354710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Who will use your app?</a:t>
            </a:r>
          </a:p>
        </p:txBody>
      </p:sp>
      <p:sp>
        <p:nvSpPr>
          <p:cNvPr id="6" name="Text Placeholder 5"/>
          <p:cNvSpPr>
            <a:spLocks noGrp="1"/>
          </p:cNvSpPr>
          <p:nvPr>
            <p:ph type="body" sz="quarter" idx="10"/>
          </p:nvPr>
        </p:nvSpPr>
        <p:spPr>
          <a:xfrm>
            <a:off x="465138" y="1919804"/>
            <a:ext cx="11533187" cy="3736407"/>
          </a:xfrm>
        </p:spPr>
        <p:txBody>
          <a:bodyPr/>
          <a:lstStyle/>
          <a:p>
            <a:r>
              <a:rPr lang="en-US" b="1" dirty="0"/>
              <a:t>Humans</a:t>
            </a:r>
          </a:p>
          <a:p>
            <a:r>
              <a:rPr lang="en-US" dirty="0"/>
              <a:t>Employees in your org (LOB)</a:t>
            </a:r>
          </a:p>
          <a:p>
            <a:r>
              <a:rPr lang="en-US" dirty="0"/>
              <a:t>Employees from orgs that pay for your app (SaaS)</a:t>
            </a:r>
          </a:p>
          <a:p>
            <a:r>
              <a:rPr lang="en-US" dirty="0"/>
              <a:t>Partners (B2B)</a:t>
            </a:r>
          </a:p>
          <a:p>
            <a:r>
              <a:rPr lang="en-US" dirty="0"/>
              <a:t>Consumers (B2C)</a:t>
            </a:r>
          </a:p>
          <a:p>
            <a:pPr lvl="1"/>
            <a:endParaRPr lang="en-US" dirty="0"/>
          </a:p>
          <a:p>
            <a:r>
              <a:rPr lang="en-US" b="1" dirty="0"/>
              <a:t>Terminators (Applications/Services):</a:t>
            </a:r>
          </a:p>
          <a:p>
            <a:r>
              <a:rPr lang="en-US" dirty="0"/>
              <a:t>On behalf of a user</a:t>
            </a:r>
          </a:p>
          <a:p>
            <a:r>
              <a:rPr lang="en-US" dirty="0"/>
              <a:t>By themselves</a:t>
            </a:r>
          </a:p>
          <a:p>
            <a:endParaRPr lang="en-US" dirty="0"/>
          </a:p>
        </p:txBody>
      </p:sp>
      <p:pic>
        <p:nvPicPr>
          <p:cNvPr id="14" name="Picture 13">
            <a:extLst>
              <a:ext uri="{FF2B5EF4-FFF2-40B4-BE49-F238E27FC236}">
                <a16:creationId xmlns:a16="http://schemas.microsoft.com/office/drawing/2014/main" id="{4E897661-FF24-4A84-9360-780D3913A0CB}"/>
              </a:ext>
            </a:extLst>
          </p:cNvPr>
          <p:cNvPicPr>
            <a:picLocks noChangeAspect="1"/>
          </p:cNvPicPr>
          <p:nvPr/>
        </p:nvPicPr>
        <p:blipFill>
          <a:blip r:embed="rId3"/>
          <a:stretch>
            <a:fillRect/>
          </a:stretch>
        </p:blipFill>
        <p:spPr>
          <a:xfrm>
            <a:off x="7600626" y="1473051"/>
            <a:ext cx="4746493" cy="5314234"/>
          </a:xfrm>
          <a:prstGeom prst="rect">
            <a:avLst/>
          </a:prstGeom>
        </p:spPr>
      </p:pic>
      <p:pic>
        <p:nvPicPr>
          <p:cNvPr id="2" name="Picture 1">
            <a:extLst>
              <a:ext uri="{FF2B5EF4-FFF2-40B4-BE49-F238E27FC236}">
                <a16:creationId xmlns:a16="http://schemas.microsoft.com/office/drawing/2014/main" id="{8D519A08-AEE8-48F9-BE44-E3EA6ED9FF2B}"/>
              </a:ext>
            </a:extLst>
          </p:cNvPr>
          <p:cNvPicPr>
            <a:picLocks noChangeAspect="1"/>
          </p:cNvPicPr>
          <p:nvPr/>
        </p:nvPicPr>
        <p:blipFill>
          <a:blip r:embed="rId4"/>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Lst>
          </p:cNvPr>
          <p:cNvPicPr>
            <a:picLocks noChangeAspect="1"/>
          </p:cNvPicPr>
          <p:nvPr/>
        </p:nvPicPr>
        <p:blipFill>
          <a:blip r:embed="rId4"/>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Lst>
          </p:cNvPr>
          <p:cNvPicPr>
            <a:picLocks noChangeAspect="1"/>
          </p:cNvPicPr>
          <p:nvPr/>
        </p:nvPicPr>
        <p:blipFill>
          <a:blip r:embed="rId4"/>
          <a:stretch>
            <a:fillRect/>
          </a:stretch>
        </p:blipFill>
        <p:spPr>
          <a:xfrm>
            <a:off x="7622323" y="1473051"/>
            <a:ext cx="406071" cy="460214"/>
          </a:xfrm>
          <a:prstGeom prst="rect">
            <a:avLst/>
          </a:prstGeom>
        </p:spPr>
      </p:pic>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390399" y="5900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742674" y="437644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pic>
        <p:nvPicPr>
          <p:cNvPr id="26" name="Picture 25">
            <a:extLst>
              <a:ext uri="{FF2B5EF4-FFF2-40B4-BE49-F238E27FC236}">
                <a16:creationId xmlns:a16="http://schemas.microsoft.com/office/drawing/2014/main" id="{B19D1F5A-24EC-4E2C-AF9F-9930D1347C7B}"/>
              </a:ext>
            </a:extLst>
          </p:cNvPr>
          <p:cNvPicPr>
            <a:picLocks noChangeAspect="1"/>
          </p:cNvPicPr>
          <p:nvPr/>
        </p:nvPicPr>
        <p:blipFill>
          <a:blip r:embed="rId4"/>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Lst>
          </p:cNvPr>
          <p:cNvPicPr>
            <a:picLocks noChangeAspect="1"/>
          </p:cNvPicPr>
          <p:nvPr/>
        </p:nvPicPr>
        <p:blipFill>
          <a:blip r:embed="rId4"/>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Lst>
          </p:cNvPr>
          <p:cNvPicPr>
            <a:picLocks noChangeAspect="1"/>
          </p:cNvPicPr>
          <p:nvPr/>
        </p:nvPicPr>
        <p:blipFill>
          <a:blip r:embed="rId4"/>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076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Access web APIs with applications (terminators)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154436"/>
          </a:xfrm>
        </p:spPr>
        <p:txBody>
          <a:bodyPr/>
          <a:lstStyle/>
          <a:p>
            <a:r>
              <a:rPr lang="en-US" dirty="0"/>
              <a:t>Applications or services that communicate with custom web APIs secured using Microsoft identity</a:t>
            </a:r>
          </a:p>
          <a:p>
            <a:endParaRPr lang="en-US" dirty="0"/>
          </a:p>
          <a:p>
            <a:r>
              <a:rPr lang="en-US" dirty="0"/>
              <a:t>Types of terminators:</a:t>
            </a:r>
          </a:p>
          <a:p>
            <a:endParaRPr lang="en-US" dirty="0"/>
          </a:p>
          <a:p>
            <a:pPr marL="342900" indent="-342900">
              <a:buFont typeface="Arial" panose="020B0604020202020204" pitchFamily="34" charset="0"/>
              <a:buChar char="•"/>
            </a:pPr>
            <a:r>
              <a:rPr lang="en-US" dirty="0"/>
              <a:t>Acts on behalf of the user when calling a secured API</a:t>
            </a:r>
          </a:p>
          <a:p>
            <a:pPr marL="342900" indent="-342900">
              <a:buFont typeface="Arial" panose="020B0604020202020204" pitchFamily="34" charset="0"/>
              <a:buChar char="•"/>
            </a:pPr>
            <a:r>
              <a:rPr lang="en-US" dirty="0"/>
              <a:t>Acts as a service or daemon without user interaction</a:t>
            </a:r>
          </a:p>
        </p:txBody>
      </p:sp>
    </p:spTree>
    <p:extLst>
      <p:ext uri="{BB962C8B-B14F-4D97-AF65-F5344CB8AC3E}">
        <p14:creationId xmlns:p14="http://schemas.microsoft.com/office/powerpoint/2010/main" val="21631060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852FA-493B-D246-A4A5-18CF5A0988DC}"/>
              </a:ext>
            </a:extLst>
          </p:cNvPr>
          <p:cNvPicPr>
            <a:picLocks noGrp="1" noChangeAspect="1"/>
          </p:cNvPicPr>
          <p:nvPr>
            <p:ph sz="quarter" idx="17"/>
          </p:nvPr>
        </p:nvPicPr>
        <p:blipFill>
          <a:blip r:embed="rId3"/>
          <a:stretch>
            <a:fillRect/>
          </a:stretch>
        </p:blipFill>
        <p:spPr>
          <a:xfrm>
            <a:off x="636270" y="2639021"/>
            <a:ext cx="3452813" cy="127329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Create Microsoft identity-secured web APIs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p:txBody>
          <a:bodyPr/>
          <a:lstStyle/>
          <a:p>
            <a:r>
              <a:rPr lang="en-US" dirty="0"/>
              <a:t>Register &amp; configure an Azure AD application</a:t>
            </a:r>
          </a:p>
          <a:p>
            <a:endParaRPr lang="en-US" dirty="0"/>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386263" y="5026024"/>
            <a:ext cx="3690937" cy="213776"/>
          </a:xfrm>
        </p:spPr>
        <p:txBody>
          <a:bodyPr/>
          <a:lstStyle/>
          <a:p>
            <a:r>
              <a:rPr lang="en-US" dirty="0"/>
              <a:t>Create a new web API project</a:t>
            </a: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307388" y="5026024"/>
            <a:ext cx="3690937" cy="790858"/>
          </a:xfrm>
        </p:spPr>
        <p:txBody>
          <a:bodyPr/>
          <a:lstStyle/>
          <a:p>
            <a:r>
              <a:rPr lang="en-US" dirty="0"/>
              <a:t>Code the web API project, configured to support Microsoft identity</a:t>
            </a:r>
          </a:p>
          <a:p>
            <a:endParaRPr lang="en-US" dirty="0"/>
          </a:p>
        </p:txBody>
      </p:sp>
      <p:pic>
        <p:nvPicPr>
          <p:cNvPr id="25" name="Content Placeholder 24">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4"/>
          <a:stretch>
            <a:fillRect/>
          </a:stretch>
        </p:blipFill>
        <p:spPr>
          <a:xfrm>
            <a:off x="4452684" y="2653216"/>
            <a:ext cx="3575557" cy="1146754"/>
          </a:xfrm>
        </p:spPr>
      </p:pic>
      <p:pic>
        <p:nvPicPr>
          <p:cNvPr id="29" name="Content Placeholder 28">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5"/>
          <a:stretch>
            <a:fillRect/>
          </a:stretch>
        </p:blipFill>
        <p:spPr>
          <a:xfrm>
            <a:off x="8777288" y="2194322"/>
            <a:ext cx="2752725" cy="2064543"/>
          </a:xfrm>
        </p:spPr>
      </p:pic>
    </p:spTree>
    <p:extLst>
      <p:ext uri="{BB962C8B-B14F-4D97-AF65-F5344CB8AC3E}">
        <p14:creationId xmlns:p14="http://schemas.microsoft.com/office/powerpoint/2010/main" val="3512023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D70D5C-76C7-CD4D-912B-680A0E2AD0BE}"/>
              </a:ext>
            </a:extLst>
          </p:cNvPr>
          <p:cNvPicPr>
            <a:picLocks noGrp="1" noChangeAspect="1"/>
          </p:cNvPicPr>
          <p:nvPr>
            <p:ph sz="quarter" idx="17"/>
          </p:nvPr>
        </p:nvPicPr>
        <p:blipFill>
          <a:blip r:embed="rId3"/>
          <a:stretch>
            <a:fillRect/>
          </a:stretch>
        </p:blipFill>
        <p:spPr>
          <a:xfrm>
            <a:off x="933450" y="2272316"/>
            <a:ext cx="2752725" cy="190855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Register an Azure AD application</a:t>
            </a: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465138" y="5026024"/>
            <a:ext cx="3690937" cy="213776"/>
          </a:xfrm>
        </p:spPr>
        <p:txBody>
          <a:bodyPr/>
          <a:lstStyle/>
          <a:p>
            <a:r>
              <a:rPr lang="en-US" dirty="0"/>
              <a:t>Register a new Azure AD app</a:t>
            </a: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386263" y="5026024"/>
            <a:ext cx="3690937" cy="444609"/>
          </a:xfrm>
        </p:spPr>
        <p:txBody>
          <a:bodyPr/>
          <a:lstStyle/>
          <a:p>
            <a:r>
              <a:rPr lang="en-US" dirty="0"/>
              <a:t>Define any custom permissions (scopes) the web API will utilize</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07388" y="5026024"/>
            <a:ext cx="3690937" cy="444609"/>
          </a:xfrm>
        </p:spPr>
        <p:txBody>
          <a:bodyPr/>
          <a:lstStyle/>
          <a:p>
            <a:r>
              <a:rPr lang="en-US" dirty="0"/>
              <a:t>Copy the Tenant ID &amp; Client ID </a:t>
            </a:r>
            <a:br>
              <a:rPr lang="en-US" dirty="0"/>
            </a:br>
            <a:r>
              <a:rPr lang="en-US" dirty="0"/>
              <a:t>of the new app</a:t>
            </a:r>
          </a:p>
        </p:txBody>
      </p:sp>
      <p:pic>
        <p:nvPicPr>
          <p:cNvPr id="13" name="Content Placeholder 12">
            <a:extLst>
              <a:ext uri="{FF2B5EF4-FFF2-40B4-BE49-F238E27FC236}">
                <a16:creationId xmlns:a16="http://schemas.microsoft.com/office/drawing/2014/main" id="{8BD1E71E-A8FB-D34D-8122-CD0F8E1D19F5}"/>
              </a:ext>
            </a:extLst>
          </p:cNvPr>
          <p:cNvPicPr>
            <a:picLocks noGrp="1" noChangeAspect="1"/>
          </p:cNvPicPr>
          <p:nvPr>
            <p:ph sz="quarter" idx="18"/>
          </p:nvPr>
        </p:nvPicPr>
        <p:blipFill>
          <a:blip r:embed="rId4"/>
          <a:stretch>
            <a:fillRect/>
          </a:stretch>
        </p:blipFill>
        <p:spPr>
          <a:xfrm>
            <a:off x="4854575" y="2053754"/>
            <a:ext cx="2752725" cy="2345680"/>
          </a:xfrm>
        </p:spPr>
      </p:pic>
      <p:pic>
        <p:nvPicPr>
          <p:cNvPr id="15" name="Content Placeholder 14">
            <a:extLst>
              <a:ext uri="{FF2B5EF4-FFF2-40B4-BE49-F238E27FC236}">
                <a16:creationId xmlns:a16="http://schemas.microsoft.com/office/drawing/2014/main" id="{6F98A330-983C-794F-87EC-92A4FB4D58AD}"/>
              </a:ext>
            </a:extLst>
          </p:cNvPr>
          <p:cNvPicPr>
            <a:picLocks noGrp="1" noChangeAspect="1"/>
          </p:cNvPicPr>
          <p:nvPr>
            <p:ph sz="quarter" idx="19"/>
          </p:nvPr>
        </p:nvPicPr>
        <p:blipFill>
          <a:blip r:embed="rId5"/>
          <a:stretch>
            <a:fillRect/>
          </a:stretch>
        </p:blipFill>
        <p:spPr>
          <a:xfrm>
            <a:off x="8548980" y="2657697"/>
            <a:ext cx="3221064" cy="1331373"/>
          </a:xfrm>
        </p:spPr>
      </p:pic>
    </p:spTree>
    <p:extLst>
      <p:ext uri="{BB962C8B-B14F-4D97-AF65-F5344CB8AC3E}">
        <p14:creationId xmlns:p14="http://schemas.microsoft.com/office/powerpoint/2010/main" val="3352457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Code a secure web API</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192214"/>
            <a:ext cx="11533187" cy="5898538"/>
          </a:xfrm>
        </p:spPr>
        <p:txBody>
          <a:bodyPr/>
          <a:lstStyle/>
          <a:p>
            <a:r>
              <a:rPr lang="en-US" sz="1400" dirty="0">
                <a:latin typeface="Courier New" panose="02070309020205020404" pitchFamily="49" charset="0"/>
                <a:cs typeface="Courier New" panose="02070309020205020404" pitchFamily="49" charset="0"/>
              </a:rPr>
              <a:t>public void </a:t>
            </a:r>
            <a:r>
              <a:rPr lang="en-US" sz="1400" dirty="0" err="1">
                <a:latin typeface="Courier New" panose="02070309020205020404" pitchFamily="49" charset="0"/>
                <a:cs typeface="Courier New" panose="02070309020205020404" pitchFamily="49" charset="0"/>
              </a:rPr>
              <a:t>ConfigureServices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IServiceCollection</a:t>
            </a:r>
            <a:r>
              <a:rPr lang="en-US" sz="1400" dirty="0">
                <a:latin typeface="Courier New" panose="02070309020205020404" pitchFamily="49" charset="0"/>
                <a:cs typeface="Courier New" panose="02070309020205020404" pitchFamily="49" charset="0"/>
              </a:rPr>
              <a:t> services)</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services.AddAuthentication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AzureADDefaults.BearerAuthenticationScheme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AddAzureADBearer</a:t>
            </a:r>
            <a:r>
              <a:rPr lang="en-US" sz="1400" dirty="0">
                <a:latin typeface="Courier New" panose="02070309020205020404" pitchFamily="49" charset="0"/>
                <a:cs typeface="Courier New" panose="02070309020205020404" pitchFamily="49" charset="0"/>
              </a:rPr>
              <a:t>(options =&gt; </a:t>
            </a:r>
            <a:r>
              <a:rPr lang="en-US" sz="1400" dirty="0" err="1">
                <a:latin typeface="Courier New" panose="02070309020205020404" pitchFamily="49" charset="0"/>
                <a:cs typeface="Courier New" panose="02070309020205020404" pitchFamily="49" charset="0"/>
              </a:rPr>
              <a:t>Configuration.Bind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AzureAd</a:t>
            </a:r>
            <a:r>
              <a:rPr lang="en-US" sz="1400" dirty="0">
                <a:latin typeface="Courier New" panose="02070309020205020404" pitchFamily="49" charset="0"/>
                <a:cs typeface="Courier New" panose="02070309020205020404" pitchFamily="49" charset="0"/>
              </a:rPr>
              <a:t>", options));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services.Configure</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JwtBearerOptions</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AzureADDefaults.JwtBearerAuthenticationScheme</a:t>
            </a:r>
            <a:r>
              <a:rPr lang="en-US" sz="1400" dirty="0">
                <a:latin typeface="Courier New" panose="02070309020205020404" pitchFamily="49" charset="0"/>
                <a:cs typeface="Courier New" panose="02070309020205020404" pitchFamily="49" charset="0"/>
              </a:rPr>
              <a:t>, options =&gt;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 The web API accepts as audiences both the Client ID (</a:t>
            </a:r>
            <a:r>
              <a:rPr lang="en-US" sz="1400" dirty="0" err="1">
                <a:latin typeface="Courier New" panose="02070309020205020404" pitchFamily="49" charset="0"/>
                <a:cs typeface="Courier New" panose="02070309020205020404" pitchFamily="49" charset="0"/>
              </a:rPr>
              <a:t>options.Audience</a:t>
            </a:r>
            <a:r>
              <a:rPr lang="en-US" sz="1400" dirty="0">
                <a:latin typeface="Courier New" panose="02070309020205020404" pitchFamily="49" charset="0"/>
                <a:cs typeface="Courier New" panose="02070309020205020404" pitchFamily="49" charset="0"/>
              </a:rPr>
              <a:t>) and </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://{ClientID}.</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options.TokenValidationParameters.ValidAudiences</a:t>
            </a:r>
            <a:r>
              <a:rPr lang="en-US" sz="1400" dirty="0">
                <a:latin typeface="Courier New" panose="02070309020205020404" pitchFamily="49" charset="0"/>
                <a:cs typeface="Courier New" panose="02070309020205020404" pitchFamily="49" charset="0"/>
              </a:rPr>
              <a:t> = new[]</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options.Audience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api</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options.Audience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services.AddControllers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services.AddSingleton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SampleData.Initialize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6707501"/>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50203_Microsoft_Ignite_Templat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0.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1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3.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4.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5.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6.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7.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8.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9.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1955</Words>
  <Application>Microsoft Macintosh PowerPoint</Application>
  <PresentationFormat>Custom</PresentationFormat>
  <Paragraphs>160</Paragraphs>
  <Slides>14</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5-50203_Microsoft_Ignite_Template</vt:lpstr>
      <vt:lpstr>Secure custom APIs with Microsoft Identity</vt:lpstr>
      <vt:lpstr>Overview</vt:lpstr>
      <vt:lpstr>Securing web APIs with Microsoft identity</vt:lpstr>
      <vt:lpstr>Plan for secure web APIs</vt:lpstr>
      <vt:lpstr>Who will use your app?</vt:lpstr>
      <vt:lpstr>Access web APIs with applications (terminators)</vt:lpstr>
      <vt:lpstr>Create Microsoft identity-secured web APIs</vt:lpstr>
      <vt:lpstr>Register an Azure AD application</vt:lpstr>
      <vt:lpstr>Code a secure web API</vt:lpstr>
      <vt:lpstr>Add support to validate the current request has the necessary scopes</vt:lpstr>
      <vt:lpstr>Validate scope within controllers, prior to performing the request action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2020-02-12T20:09:36Z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